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9"/>
  </p:handoutMasterIdLst>
  <p:sldIdLst>
    <p:sldId id="256" r:id="rId2"/>
    <p:sldId id="257" r:id="rId3"/>
    <p:sldId id="269" r:id="rId4"/>
    <p:sldId id="258" r:id="rId5"/>
    <p:sldId id="260" r:id="rId6"/>
    <p:sldId id="261" r:id="rId7"/>
    <p:sldId id="262" r:id="rId8"/>
    <p:sldId id="263" r:id="rId9"/>
    <p:sldId id="264" r:id="rId10"/>
    <p:sldId id="268" r:id="rId11"/>
    <p:sldId id="270" r:id="rId12"/>
    <p:sldId id="271" r:id="rId13"/>
    <p:sldId id="265" r:id="rId14"/>
    <p:sldId id="266" r:id="rId15"/>
    <p:sldId id="283" r:id="rId16"/>
    <p:sldId id="284" r:id="rId17"/>
    <p:sldId id="267" r:id="rId18"/>
    <p:sldId id="272" r:id="rId19"/>
    <p:sldId id="273" r:id="rId20"/>
    <p:sldId id="285" r:id="rId21"/>
    <p:sldId id="274" r:id="rId22"/>
    <p:sldId id="275" r:id="rId23"/>
    <p:sldId id="276" r:id="rId24"/>
    <p:sldId id="277" r:id="rId25"/>
    <p:sldId id="278" r:id="rId26"/>
    <p:sldId id="279" r:id="rId27"/>
    <p:sldId id="286" r:id="rId28"/>
  </p:sldIdLst>
  <p:sldSz cx="12192000" cy="6858000"/>
  <p:notesSz cx="7010400" cy="92360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612" y="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1B60B-C45B-4604-825C-F5AFDA4A77A2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939" y="8772669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E94A3-096E-49F6-9046-817EB920F3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607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00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124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1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06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40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72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66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97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38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69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91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D473-C4C1-494A-81F0-0F60808EB308}" type="datetimeFigureOut">
              <a:rPr lang="pt-BR" smtClean="0"/>
              <a:t>26/05/2015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EF5CE-754C-4929-A3A2-B90CC322D8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20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Planilha_do_Microsoft_Excel_97-2003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b="1" dirty="0" smtClean="0"/>
              <a:t>Precarização dos </a:t>
            </a:r>
            <a:br>
              <a:rPr lang="pt-BR" b="1" dirty="0" smtClean="0"/>
            </a:br>
            <a:r>
              <a:rPr lang="pt-BR" b="1" dirty="0" smtClean="0"/>
              <a:t>serviços públicos: </a:t>
            </a:r>
            <a:br>
              <a:rPr lang="pt-BR" b="1" dirty="0" smtClean="0"/>
            </a:br>
            <a:r>
              <a:rPr lang="pt-BR" b="1" dirty="0" smtClean="0"/>
              <a:t>o caso do IBGE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64169" y="9912686"/>
            <a:ext cx="3464887" cy="627409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026" name="Picture 2" descr="https://pbs.twimg.com/profile_images/1184027939/logo_assibge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890" y="4443025"/>
            <a:ext cx="1396427" cy="135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5233181" y="4021016"/>
            <a:ext cx="4965896" cy="15659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/>
              <a:t>ASSIBGE-SN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7642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i="1" dirty="0" smtClean="0"/>
              <a:t>2) Intensificação </a:t>
            </a:r>
            <a:r>
              <a:rPr lang="pt-BR" i="1" dirty="0"/>
              <a:t>do trabalho e terceirização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pt-BR" sz="3200" dirty="0" smtClean="0"/>
              <a:t>Forma associada a padrões </a:t>
            </a:r>
            <a:r>
              <a:rPr lang="pt-BR" sz="3200" dirty="0"/>
              <a:t>de gestão e </a:t>
            </a:r>
            <a:r>
              <a:rPr lang="pt-BR" sz="3200" dirty="0" smtClean="0"/>
              <a:t>organização do trabalho.</a:t>
            </a:r>
          </a:p>
          <a:p>
            <a:r>
              <a:rPr lang="pt-BR" sz="3200" dirty="0" smtClean="0"/>
              <a:t>Precarização através da intensificação </a:t>
            </a:r>
            <a:r>
              <a:rPr lang="pt-BR" sz="3200" dirty="0"/>
              <a:t>do </a:t>
            </a:r>
            <a:r>
              <a:rPr lang="pt-BR" sz="3200" dirty="0" smtClean="0"/>
              <a:t>trabalho (imposição </a:t>
            </a:r>
            <a:r>
              <a:rPr lang="pt-BR" sz="3200" dirty="0"/>
              <a:t>de metas inalcançáveis, </a:t>
            </a:r>
            <a:r>
              <a:rPr lang="pt-BR" sz="3200" dirty="0" smtClean="0"/>
              <a:t>extensão da </a:t>
            </a:r>
            <a:r>
              <a:rPr lang="pt-BR" sz="3200" dirty="0"/>
              <a:t>jornada de trabalho, polivalência, etc</a:t>
            </a:r>
            <a:r>
              <a:rPr lang="pt-BR" sz="3200" dirty="0" smtClean="0"/>
              <a:t>.).</a:t>
            </a:r>
          </a:p>
          <a:p>
            <a:r>
              <a:rPr lang="pt-BR" sz="3200" dirty="0" smtClean="0"/>
              <a:t>Sustenta-se na gestão </a:t>
            </a:r>
            <a:r>
              <a:rPr lang="pt-BR" sz="3200" dirty="0"/>
              <a:t>pelo medo, na discriminação </a:t>
            </a:r>
            <a:r>
              <a:rPr lang="pt-BR" sz="3200" dirty="0" smtClean="0"/>
              <a:t>criada pela terceirização ou por outras formas de contratação precária, </a:t>
            </a:r>
            <a:r>
              <a:rPr lang="pt-BR" sz="3200" dirty="0"/>
              <a:t>que </a:t>
            </a:r>
            <a:r>
              <a:rPr lang="pt-BR" sz="3200" dirty="0" smtClean="0"/>
              <a:t>se propagam de forma epidêmica, e nas formas </a:t>
            </a:r>
            <a:r>
              <a:rPr lang="pt-BR" sz="3200" dirty="0"/>
              <a:t>de abuso de </a:t>
            </a:r>
            <a:r>
              <a:rPr lang="pt-BR" sz="3200" dirty="0" smtClean="0"/>
              <a:t>poder, através </a:t>
            </a:r>
            <a:r>
              <a:rPr lang="pt-BR" sz="3200" dirty="0"/>
              <a:t>do assédio </a:t>
            </a:r>
            <a:r>
              <a:rPr lang="pt-BR" sz="3200" dirty="0" smtClean="0"/>
              <a:t>moral.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281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Intensificação </a:t>
            </a:r>
            <a:r>
              <a:rPr lang="pt-BR" i="1" dirty="0"/>
              <a:t>do </a:t>
            </a:r>
            <a:r>
              <a:rPr lang="pt-BR" i="1" dirty="0" smtClean="0"/>
              <a:t>trabalho no IBGE</a:t>
            </a:r>
            <a:endParaRPr lang="pt-BR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4"/>
            <a:ext cx="10683241" cy="435133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t-BR" sz="2600" dirty="0"/>
              <a:t>Forma de precarização que atinge todos os trabalhadores(as) do instituto.</a:t>
            </a:r>
          </a:p>
          <a:p>
            <a:pPr>
              <a:lnSpc>
                <a:spcPct val="110000"/>
              </a:lnSpc>
            </a:pPr>
            <a:r>
              <a:rPr lang="pt-BR" sz="2600" dirty="0"/>
              <a:t>Imposição de metas: se redefinem o tempo todo, de acordo com os recursos disponíveis</a:t>
            </a:r>
            <a:r>
              <a:rPr lang="pt-BR" sz="2600" dirty="0" smtClean="0"/>
              <a:t>. Redução das equipes: menos gente, mais trabalho para cada um. </a:t>
            </a:r>
            <a:r>
              <a:rPr lang="pt-BR" sz="2600" dirty="0"/>
              <a:t>Lógica de “fazer mais com menos” que não tem fim. </a:t>
            </a:r>
          </a:p>
          <a:p>
            <a:pPr>
              <a:lnSpc>
                <a:spcPct val="110000"/>
              </a:lnSpc>
            </a:pPr>
            <a:r>
              <a:rPr lang="pt-BR" sz="2600" dirty="0"/>
              <a:t>Polivalência: Todos fazem tudo, cada vez mais participando de mais etapas da produção</a:t>
            </a:r>
            <a:r>
              <a:rPr lang="pt-BR" sz="2600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pt-BR" sz="2600" dirty="0" smtClean="0"/>
              <a:t>Desvios de função: indução a desenvolver atribuições diferentes das suas, sob o argumento da capacitação, sem ganhar para isso.</a:t>
            </a:r>
          </a:p>
        </p:txBody>
      </p:sp>
    </p:spTree>
    <p:extLst>
      <p:ext uri="{BB962C8B-B14F-4D97-AF65-F5344CB8AC3E}">
        <p14:creationId xmlns:p14="http://schemas.microsoft.com/office/powerpoint/2010/main" val="167489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Intensificação </a:t>
            </a:r>
            <a:r>
              <a:rPr lang="pt-BR" i="1" dirty="0"/>
              <a:t>do </a:t>
            </a:r>
            <a:r>
              <a:rPr lang="pt-BR" i="1" dirty="0" smtClean="0"/>
              <a:t>trabalho no IBGE</a:t>
            </a:r>
            <a:endParaRPr lang="pt-BR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89317" y="1825624"/>
            <a:ext cx="11043138" cy="446263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30000"/>
              </a:lnSpc>
            </a:pPr>
            <a:r>
              <a:rPr lang="pt-BR" sz="5500" dirty="0"/>
              <a:t>Extensão dos tempos do trabalho: Controle absoluto dos tempos do trabalho associado ao controle da produção.</a:t>
            </a:r>
          </a:p>
          <a:p>
            <a:pPr>
              <a:lnSpc>
                <a:spcPct val="130000"/>
              </a:lnSpc>
            </a:pPr>
            <a:r>
              <a:rPr lang="pt-BR" sz="5500" dirty="0"/>
              <a:t>Gestão pelo medo: autoritarismo, centralização exagerada, imposição permanente de restrições à organização e atuação coletiva. Assédio moral. </a:t>
            </a:r>
          </a:p>
          <a:p>
            <a:pPr>
              <a:lnSpc>
                <a:spcPct val="130000"/>
              </a:lnSpc>
            </a:pPr>
            <a:r>
              <a:rPr lang="pt-BR" sz="5500" dirty="0"/>
              <a:t>Discriminação pela terceirização ou contratação precária: serve como elemento para tratar cada vez mais os servidores como dispensáveis ou facilmente substituíveis. Se fizer greve, será substituído. Se não houver concurso, a vaga será coberta. 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6206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Terceirização e outras </a:t>
            </a:r>
            <a:br>
              <a:rPr lang="pt-BR" b="1" i="1" dirty="0" smtClean="0"/>
            </a:br>
            <a:r>
              <a:rPr lang="pt-BR" b="1" i="1" dirty="0" smtClean="0"/>
              <a:t>formas precárias no IBGE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18979" y="1867828"/>
            <a:ext cx="10958732" cy="4462633"/>
          </a:xfrm>
        </p:spPr>
        <p:txBody>
          <a:bodyPr>
            <a:normAutofit lnSpcReduction="10000"/>
          </a:bodyPr>
          <a:lstStyle/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Não temos quadro exato da terceirização, bem como de outras formas de contratação precária (além da Lei 8.745). Se estende para várias áreas, tanto no que se refere à limpeza e vigilância, como em áreas mais nevrálgicas como suporte e controle administrativo e de TI.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CDDI (dez/2014): 106 prestadores de serviços de fora do quadro (6 secretárias, 2 copeiras, 6 motoristas, 9 </a:t>
            </a:r>
            <a:r>
              <a:rPr lang="pt-BR" sz="2400" dirty="0" err="1" smtClean="0"/>
              <a:t>call</a:t>
            </a:r>
            <a:r>
              <a:rPr lang="pt-BR" sz="2400" dirty="0" smtClean="0"/>
              <a:t> center, 2 recepcionistas, 10 vigilantes, 10 porteiros, 26 auxiliares de serviços gerais, 3 manutenção predial, 5 </a:t>
            </a:r>
            <a:r>
              <a:rPr lang="pt-BR" sz="2400" dirty="0" err="1" smtClean="0"/>
              <a:t>Alamo</a:t>
            </a:r>
            <a:r>
              <a:rPr lang="pt-BR" sz="2400" dirty="0" smtClean="0"/>
              <a:t>, 2 </a:t>
            </a:r>
            <a:r>
              <a:rPr lang="pt-BR" sz="2400" dirty="0" err="1" smtClean="0"/>
              <a:t>Jumarc</a:t>
            </a:r>
            <a:r>
              <a:rPr lang="pt-BR" sz="2400" dirty="0" smtClean="0"/>
              <a:t>, 20 estagiários, 5 consultores).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Consultorias: problema gravíssimo. Proliferadas em particular na área de informática, que trata de segurança da informação (em todas as etapas, inclusive no desenvolvimento).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Estagiários: em um quadro de restrições de pessoal, se intensifica sua utilização. Atualmente: quase 500.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4998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/>
              <a:t>Terceirização e outras </a:t>
            </a:r>
            <a:r>
              <a:rPr lang="pt-BR" b="1" i="1" dirty="0" smtClean="0"/>
              <a:t>formas </a:t>
            </a:r>
            <a:r>
              <a:rPr lang="pt-BR" b="1" i="1" dirty="0"/>
              <a:t>precárias no </a:t>
            </a:r>
            <a:r>
              <a:rPr lang="pt-BR" b="1" i="1" dirty="0" smtClean="0"/>
              <a:t>IBGE – condições diferenciadas</a:t>
            </a:r>
            <a:endParaRPr lang="pt-BR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r>
              <a:rPr lang="pt-BR" sz="2200" dirty="0" smtClean="0"/>
              <a:t>Condições extremamente diferenciadas (entre as diferentes formas), no que se refere a:</a:t>
            </a:r>
          </a:p>
          <a:p>
            <a:pPr>
              <a:buFontTx/>
              <a:buChar char="-"/>
            </a:pPr>
            <a:r>
              <a:rPr lang="pt-BR" sz="2200" dirty="0" smtClean="0"/>
              <a:t>Tipos de contrato e relação com o IBGE: com ou sem duração pré-determinada; com ou sem intermediação de empresas; seleção pela empresa contratada, seleção de pessoa física ou  jurídica pelo IBGE ou processo seletivo simplificado (público).</a:t>
            </a:r>
          </a:p>
          <a:p>
            <a:pPr>
              <a:buFontTx/>
              <a:buChar char="-"/>
            </a:pPr>
            <a:r>
              <a:rPr lang="pt-BR" sz="2200" dirty="0" smtClean="0"/>
              <a:t>Remuneração, benefícios, condições de trabalho e de saúde: remunerações mais baixas são encontradas no trabalho-estágio, no trabalho terceirizado e nos contratados sob a Lei 8.745; remunerações mais altas são encontradas na forma consultoria; os contratados sob a Lei 8.745 possuem acesso a menos benefícios/direitos do que os terceirizados; e, de maneira geral, há piores condições de trabalho entre os menos remunerados. </a:t>
            </a:r>
          </a:p>
          <a:p>
            <a:pPr>
              <a:buFontTx/>
              <a:buChar char="-"/>
            </a:pPr>
            <a:r>
              <a:rPr lang="pt-BR" sz="2200" dirty="0" smtClean="0"/>
              <a:t>Representação sindical: Ainda que a ASSIBGE-SN represente todos os trabalhadores do IBGE, não temos qualquer diálogo, hoje, com os consultores e com segmentos como o dos terceirizados ou dos estagiários. Representamos os trabalhadores contratados, mas ainda com baixa filiação e participação. </a:t>
            </a:r>
          </a:p>
        </p:txBody>
      </p:sp>
    </p:spTree>
    <p:extLst>
      <p:ext uri="{BB962C8B-B14F-4D97-AF65-F5344CB8AC3E}">
        <p14:creationId xmlns:p14="http://schemas.microsoft.com/office/powerpoint/2010/main" val="108379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3) Insegurança </a:t>
            </a:r>
            <a:r>
              <a:rPr lang="pt-BR" i="1" dirty="0"/>
              <a:t>e saúde no trabalho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00222" y="1758155"/>
            <a:ext cx="10935286" cy="4418807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/>
              <a:t>Resultado dos padrões de gestão, que desrespeitam o </a:t>
            </a:r>
            <a:r>
              <a:rPr lang="pt-BR" sz="2400" dirty="0"/>
              <a:t>necessário treinamento, as </a:t>
            </a:r>
            <a:r>
              <a:rPr lang="pt-BR" sz="2400" dirty="0" smtClean="0"/>
              <a:t>informações sobre </a:t>
            </a:r>
            <a:r>
              <a:rPr lang="pt-BR" sz="2400" dirty="0"/>
              <a:t>riscos, as medidas preventivas coletivas, etc</a:t>
            </a:r>
            <a:r>
              <a:rPr lang="pt-BR" sz="2400" dirty="0" smtClean="0"/>
              <a:t>., na </a:t>
            </a:r>
            <a:r>
              <a:rPr lang="pt-BR" sz="2400" dirty="0"/>
              <a:t>busca de maior produtividade a qualquer </a:t>
            </a:r>
            <a:r>
              <a:rPr lang="pt-BR" sz="2400" dirty="0" smtClean="0"/>
              <a:t>custo, inclusive </a:t>
            </a:r>
            <a:r>
              <a:rPr lang="pt-BR" sz="2400" dirty="0"/>
              <a:t>de vidas humanas. </a:t>
            </a:r>
            <a:endParaRPr lang="pt-BR" sz="2400" dirty="0" smtClean="0"/>
          </a:p>
          <a:p>
            <a:r>
              <a:rPr lang="pt-BR" sz="2400" dirty="0" smtClean="0"/>
              <a:t>“Psicopatologia </a:t>
            </a:r>
            <a:r>
              <a:rPr lang="pt-BR" sz="2400" dirty="0"/>
              <a:t>da precarização</a:t>
            </a:r>
            <a:r>
              <a:rPr lang="pt-BR" sz="2400" dirty="0" smtClean="0"/>
              <a:t>”: produto </a:t>
            </a:r>
            <a:r>
              <a:rPr lang="pt-BR" sz="2400" dirty="0"/>
              <a:t>da </a:t>
            </a:r>
            <a:r>
              <a:rPr lang="pt-BR" sz="2400" dirty="0" smtClean="0"/>
              <a:t>violência no </a:t>
            </a:r>
            <a:r>
              <a:rPr lang="pt-BR" sz="2400" dirty="0"/>
              <a:t>ambiente de trabalho, gerada pela </a:t>
            </a:r>
            <a:r>
              <a:rPr lang="pt-BR" sz="2400" dirty="0" smtClean="0"/>
              <a:t>imposição da </a:t>
            </a:r>
            <a:r>
              <a:rPr lang="pt-BR" sz="2400" dirty="0"/>
              <a:t>busca de excelência como ideologia da </a:t>
            </a:r>
            <a:r>
              <a:rPr lang="pt-BR" sz="2400" dirty="0" smtClean="0"/>
              <a:t>perfeição humana. </a:t>
            </a:r>
          </a:p>
          <a:p>
            <a:r>
              <a:rPr lang="pt-BR" sz="2400" dirty="0" smtClean="0"/>
              <a:t>Pressão sobre os trabalhadores, ignorando seus </a:t>
            </a:r>
            <a:r>
              <a:rPr lang="pt-BR" sz="2400" dirty="0"/>
              <a:t>limites e dificuldades, junto a </a:t>
            </a:r>
            <a:r>
              <a:rPr lang="pt-BR" sz="2400" dirty="0" smtClean="0"/>
              <a:t>uma radical </a:t>
            </a:r>
            <a:r>
              <a:rPr lang="pt-BR" sz="2400" dirty="0"/>
              <a:t>defesa e implementação da flexibilidade </a:t>
            </a:r>
            <a:r>
              <a:rPr lang="pt-BR" sz="2400" dirty="0" smtClean="0"/>
              <a:t>como “norma</a:t>
            </a:r>
            <a:r>
              <a:rPr lang="pt-BR" sz="2400" dirty="0"/>
              <a:t>” do presente. </a:t>
            </a:r>
            <a:endParaRPr lang="pt-BR" sz="2400" dirty="0" smtClean="0"/>
          </a:p>
          <a:p>
            <a:r>
              <a:rPr lang="pt-BR" sz="2400" dirty="0" smtClean="0"/>
              <a:t>Exigência de adaptação contínua a </a:t>
            </a:r>
            <a:r>
              <a:rPr lang="pt-BR" sz="2400" dirty="0"/>
              <a:t>mudanças e </a:t>
            </a:r>
            <a:r>
              <a:rPr lang="pt-BR" sz="2400" dirty="0" smtClean="0"/>
              <a:t>de polivalência, de </a:t>
            </a:r>
            <a:r>
              <a:rPr lang="pt-BR" sz="2400" dirty="0"/>
              <a:t>um indivíduo “volátil”, sem laços, sem </a:t>
            </a:r>
            <a:r>
              <a:rPr lang="pt-BR" sz="2400" dirty="0" smtClean="0"/>
              <a:t>vínculos e </a:t>
            </a:r>
            <a:r>
              <a:rPr lang="pt-BR" sz="2400" dirty="0"/>
              <a:t>sem caráter, isto é, flexível. </a:t>
            </a:r>
            <a:endParaRPr lang="pt-BR" sz="2400" dirty="0" smtClean="0"/>
          </a:p>
          <a:p>
            <a:r>
              <a:rPr lang="pt-BR" sz="2400" dirty="0" smtClean="0"/>
              <a:t>Essa </a:t>
            </a:r>
            <a:r>
              <a:rPr lang="pt-BR" sz="2400" dirty="0"/>
              <a:t>condição, </a:t>
            </a:r>
            <a:r>
              <a:rPr lang="pt-BR" sz="2400" dirty="0" smtClean="0"/>
              <a:t>agravada por </a:t>
            </a:r>
            <a:r>
              <a:rPr lang="pt-BR" sz="2400" dirty="0"/>
              <a:t>outros imperativos típicos dos </a:t>
            </a:r>
            <a:r>
              <a:rPr lang="pt-BR" sz="2400" dirty="0" smtClean="0"/>
              <a:t>padrões “modernos” </a:t>
            </a:r>
            <a:r>
              <a:rPr lang="pt-BR" sz="2400" dirty="0"/>
              <a:t>de </a:t>
            </a:r>
            <a:r>
              <a:rPr lang="pt-BR" sz="2400" dirty="0" smtClean="0"/>
              <a:t>organização (competitividade </a:t>
            </a:r>
            <a:r>
              <a:rPr lang="pt-BR" sz="2400" dirty="0"/>
              <a:t>exacerbada, rapidez ou </a:t>
            </a:r>
            <a:r>
              <a:rPr lang="pt-BR" sz="2400" dirty="0" smtClean="0"/>
              <a:t>velocidade ilimitada</a:t>
            </a:r>
            <a:r>
              <a:rPr lang="pt-BR" sz="2400" dirty="0"/>
              <a:t>), tem gerado um cenário de </a:t>
            </a:r>
            <a:r>
              <a:rPr lang="pt-BR" sz="2400" dirty="0" smtClean="0"/>
              <a:t>adoecimento mental </a:t>
            </a:r>
            <a:r>
              <a:rPr lang="pt-BR" sz="2400" dirty="0"/>
              <a:t>com expressões </a:t>
            </a:r>
            <a:r>
              <a:rPr lang="pt-BR" sz="2400" dirty="0" smtClean="0"/>
              <a:t>diversas.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197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Insegurança </a:t>
            </a:r>
            <a:r>
              <a:rPr lang="pt-BR" i="1" dirty="0"/>
              <a:t>e saúde no trabalho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614288" y="1690688"/>
            <a:ext cx="11104099" cy="4825218"/>
          </a:xfrm>
        </p:spPr>
        <p:txBody>
          <a:bodyPr>
            <a:noAutofit/>
          </a:bodyPr>
          <a:lstStyle/>
          <a:p>
            <a:r>
              <a:rPr lang="pt-BR" sz="2600" dirty="0" smtClean="0"/>
              <a:t>Caso do IBGE: pressão intensa por produtividade. Cansaço físico e mental.</a:t>
            </a:r>
          </a:p>
          <a:p>
            <a:r>
              <a:rPr lang="pt-BR" sz="2600" dirty="0" smtClean="0"/>
              <a:t>Insegurança em relação a plano de trabalho / processos de trabalho: tudo condicionado às restrições de orçamento e pessoal.</a:t>
            </a:r>
          </a:p>
          <a:p>
            <a:r>
              <a:rPr lang="pt-BR" sz="2600" dirty="0" smtClean="0"/>
              <a:t>Novos / maiores controles e restrições: insatisfação com o ambiente de trabalho, desmotivação, desalento, doenças. Agravamento recente: pós-greve.</a:t>
            </a:r>
          </a:p>
          <a:p>
            <a:r>
              <a:rPr lang="pt-BR" sz="2600" dirty="0" smtClean="0"/>
              <a:t>Controles chegam a desmotivar a prevenção e os cuidados com a saúde.</a:t>
            </a:r>
          </a:p>
          <a:p>
            <a:r>
              <a:rPr lang="pt-BR" sz="2600" dirty="0" smtClean="0"/>
              <a:t>Quadro envelhecido sem o necessário cuidado. Jovens trabalhadores(as) sem apoio em uma fase complexa (família, filhos, etc.). Trabalhadores encerrados por, pelo menos, 9h/dia, sem qualquer possibilidade de atendimento médico. </a:t>
            </a:r>
          </a:p>
          <a:p>
            <a:r>
              <a:rPr lang="pt-BR" sz="2600" dirty="0" smtClean="0"/>
              <a:t>Restrições orçamentárias são desculpas para a falta de cuidado com os servidores (lógica de prioridades). </a:t>
            </a:r>
          </a:p>
        </p:txBody>
      </p:sp>
    </p:spTree>
    <p:extLst>
      <p:ext uri="{BB962C8B-B14F-4D97-AF65-F5344CB8AC3E}">
        <p14:creationId xmlns:p14="http://schemas.microsoft.com/office/powerpoint/2010/main" val="303150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4) Perda de identidade individual </a:t>
            </a:r>
            <a:r>
              <a:rPr lang="pt-BR" i="1" dirty="0"/>
              <a:t>e coletiva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450166" y="1825624"/>
            <a:ext cx="11408899" cy="4490769"/>
          </a:xfrm>
        </p:spPr>
        <p:txBody>
          <a:bodyPr>
            <a:noAutofit/>
          </a:bodyPr>
          <a:lstStyle/>
          <a:p>
            <a:r>
              <a:rPr lang="pt-BR" sz="2400" dirty="0" smtClean="0"/>
              <a:t>Tem raízes </a:t>
            </a:r>
            <a:r>
              <a:rPr lang="pt-BR" sz="2400" dirty="0"/>
              <a:t>na </a:t>
            </a:r>
            <a:r>
              <a:rPr lang="pt-BR" sz="2400" dirty="0" smtClean="0"/>
              <a:t>insegurança, ameaça constante de perda do emprego, ou de piora nas condições de trabalho. Constitui-se eficiente </a:t>
            </a:r>
            <a:r>
              <a:rPr lang="pt-BR" sz="2400" dirty="0"/>
              <a:t>estratégia de </a:t>
            </a:r>
            <a:r>
              <a:rPr lang="pt-BR" sz="2400" dirty="0" smtClean="0"/>
              <a:t>dominação. </a:t>
            </a:r>
          </a:p>
          <a:p>
            <a:r>
              <a:rPr lang="pt-BR" sz="2400" dirty="0" smtClean="0"/>
              <a:t>O isolamento, a </a:t>
            </a:r>
            <a:r>
              <a:rPr lang="pt-BR" sz="2400" dirty="0"/>
              <a:t>perda </a:t>
            </a:r>
            <a:r>
              <a:rPr lang="pt-BR" sz="2400" dirty="0" smtClean="0"/>
              <a:t>de enraizamento</a:t>
            </a:r>
            <a:r>
              <a:rPr lang="pt-BR" sz="2400" dirty="0"/>
              <a:t>, de vínculos, de inserção, de </a:t>
            </a:r>
            <a:r>
              <a:rPr lang="pt-BR" sz="2400" dirty="0" smtClean="0"/>
              <a:t>uma perspectiva </a:t>
            </a:r>
            <a:r>
              <a:rPr lang="pt-BR" sz="2400" dirty="0"/>
              <a:t>de identidade coletiva, </a:t>
            </a:r>
            <a:r>
              <a:rPr lang="pt-BR" sz="2400" dirty="0" smtClean="0"/>
              <a:t>associados à </a:t>
            </a:r>
            <a:r>
              <a:rPr lang="pt-BR" sz="2400" dirty="0" err="1" smtClean="0"/>
              <a:t>descartabilidade</a:t>
            </a:r>
            <a:r>
              <a:rPr lang="pt-BR" sz="2400" dirty="0"/>
              <a:t>, </a:t>
            </a:r>
            <a:r>
              <a:rPr lang="pt-BR" sz="2400" dirty="0" smtClean="0"/>
              <a:t>à desvalorização </a:t>
            </a:r>
            <a:r>
              <a:rPr lang="pt-BR" sz="2400" dirty="0"/>
              <a:t>e </a:t>
            </a:r>
            <a:r>
              <a:rPr lang="pt-BR" sz="2400" dirty="0" smtClean="0"/>
              <a:t>à exclusão, afetam fortemente a solidariedade de classe.</a:t>
            </a:r>
          </a:p>
          <a:p>
            <a:r>
              <a:rPr lang="pt-BR" sz="2400" dirty="0" smtClean="0"/>
              <a:t>Solidariedade solapada pela concorrência entre os trabalhadores, ou pela indistinção a respeito de quê e de quem deve ser enfrentado.</a:t>
            </a:r>
            <a:endParaRPr lang="pt-BR" sz="2400" dirty="0"/>
          </a:p>
          <a:p>
            <a:r>
              <a:rPr lang="pt-BR" sz="2400" dirty="0" smtClean="0"/>
              <a:t>Condição de </a:t>
            </a:r>
            <a:r>
              <a:rPr lang="pt-BR" sz="2400" dirty="0"/>
              <a:t>“desfiliação” ou de “inúteis para o mundo</a:t>
            </a:r>
            <a:r>
              <a:rPr lang="pt-BR" sz="2400" dirty="0" smtClean="0"/>
              <a:t>” (</a:t>
            </a:r>
            <a:r>
              <a:rPr lang="pt-BR" sz="2400" dirty="0" err="1" smtClean="0"/>
              <a:t>Castel</a:t>
            </a:r>
            <a:r>
              <a:rPr lang="pt-BR" sz="2400" dirty="0" smtClean="0"/>
              <a:t>, 1998): perda de identidades individual </a:t>
            </a:r>
            <a:r>
              <a:rPr lang="pt-BR" sz="2400" dirty="0"/>
              <a:t>e coletiva, fruto da </a:t>
            </a:r>
            <a:r>
              <a:rPr lang="pt-BR" sz="2400" dirty="0" smtClean="0"/>
              <a:t>desvalorização simbólica </a:t>
            </a:r>
            <a:r>
              <a:rPr lang="pt-BR" sz="2400" dirty="0"/>
              <a:t>e real, que condena cada </a:t>
            </a:r>
            <a:r>
              <a:rPr lang="pt-BR" sz="2400" dirty="0" smtClean="0"/>
              <a:t>trabalhador a </a:t>
            </a:r>
            <a:r>
              <a:rPr lang="pt-BR" sz="2400" dirty="0"/>
              <a:t>ser o único responsável por </a:t>
            </a:r>
            <a:r>
              <a:rPr lang="pt-BR" sz="2400" dirty="0" smtClean="0"/>
              <a:t>sua condição. </a:t>
            </a:r>
          </a:p>
          <a:p>
            <a:r>
              <a:rPr lang="pt-BR" sz="2400" dirty="0" smtClean="0"/>
              <a:t>“Ditadura do sucesso” ou pressão por colaboração em condições </a:t>
            </a:r>
            <a:r>
              <a:rPr lang="pt-BR" sz="2400" dirty="0"/>
              <a:t>extremamente </a:t>
            </a:r>
            <a:r>
              <a:rPr lang="pt-BR" sz="2400" dirty="0" smtClean="0"/>
              <a:t>adversas.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4916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Identidade </a:t>
            </a:r>
            <a:r>
              <a:rPr lang="pt-BR" i="1" dirty="0"/>
              <a:t>individual e </a:t>
            </a:r>
            <a:r>
              <a:rPr lang="pt-BR" i="1" dirty="0" smtClean="0"/>
              <a:t>coletiva – Trabalhadores do IBGE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pt-BR" sz="2400" dirty="0" smtClean="0"/>
              <a:t>Pauta extensa: categoria extremamente complexa. </a:t>
            </a:r>
            <a:r>
              <a:rPr lang="pt-BR" sz="2400" dirty="0"/>
              <a:t>Trabalhadores estáveis x trabalhadores instáveis. Condições de remuneração e trabalho diferenciadas. </a:t>
            </a:r>
            <a:r>
              <a:rPr lang="pt-BR" sz="2400" dirty="0" smtClean="0"/>
              <a:t>Períodos de ingresso distintos, direitos trabalhistas distintos, regimes de aposentadoria diferenciados, remunerações muito diferenciadas, mesmo em funções semelhantes, etc.</a:t>
            </a:r>
          </a:p>
          <a:p>
            <a:r>
              <a:rPr lang="pt-BR" sz="2400" dirty="0" smtClean="0"/>
              <a:t>Cooptação por pequenos benefícios diferenciados, em meio a um cenário restritivo: exemplo das gratificações. Como questionar? </a:t>
            </a:r>
          </a:p>
          <a:p>
            <a:r>
              <a:rPr lang="pt-BR" sz="2400" dirty="0" smtClean="0"/>
              <a:t>Perde-se a sensação de pertencimento ao órgão, de fazer parte do seu processo de construção. Sem qualquer influência no planejamento, na mudança dos problemas. </a:t>
            </a:r>
          </a:p>
          <a:p>
            <a:r>
              <a:rPr lang="pt-BR" sz="2400" dirty="0"/>
              <a:t>Pressão para realizar mais com menos, sob quaisquer condições. </a:t>
            </a:r>
            <a:r>
              <a:rPr lang="pt-BR" sz="2400" dirty="0" smtClean="0"/>
              <a:t>Trabalhar sob condições extremamente adversas, com responsabilidade coletiva sobre as informações que produzimos. Qual o resultado? Quais os impactos sobre a sociedade?</a:t>
            </a:r>
            <a:endParaRPr lang="pt-BR" sz="2400" dirty="0"/>
          </a:p>
          <a:p>
            <a:r>
              <a:rPr lang="pt-BR" sz="2400" dirty="0" smtClean="0"/>
              <a:t>Repressão maior sobre os que lutam. Isso nos distancia dos demais colegas. </a:t>
            </a:r>
          </a:p>
          <a:p>
            <a:r>
              <a:rPr lang="pt-BR" sz="2400" dirty="0" smtClean="0"/>
              <a:t>A culpa é de quem? O que e quem deve ser enfrentado? O que unifica? </a:t>
            </a:r>
          </a:p>
        </p:txBody>
      </p:sp>
    </p:spTree>
    <p:extLst>
      <p:ext uri="{BB962C8B-B14F-4D97-AF65-F5344CB8AC3E}">
        <p14:creationId xmlns:p14="http://schemas.microsoft.com/office/powerpoint/2010/main" val="10851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5) Fragilização </a:t>
            </a:r>
            <a:r>
              <a:rPr lang="pt-BR" i="1" dirty="0"/>
              <a:t>da organização dos trabalhadores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34572" y="1690688"/>
            <a:ext cx="11268221" cy="4667909"/>
          </a:xfrm>
        </p:spPr>
        <p:txBody>
          <a:bodyPr>
            <a:noAutofit/>
          </a:bodyPr>
          <a:lstStyle/>
          <a:p>
            <a:r>
              <a:rPr lang="pt-BR" sz="2400" dirty="0" smtClean="0"/>
              <a:t>Dificuldades </a:t>
            </a:r>
            <a:r>
              <a:rPr lang="pt-BR" sz="2400" dirty="0"/>
              <a:t>da organização sindical </a:t>
            </a:r>
            <a:r>
              <a:rPr lang="pt-BR" sz="2400" dirty="0" smtClean="0"/>
              <a:t>e das </a:t>
            </a:r>
            <a:r>
              <a:rPr lang="pt-BR" sz="2400" dirty="0"/>
              <a:t>formas de luta e representação dos </a:t>
            </a:r>
            <a:r>
              <a:rPr lang="pt-BR" sz="2400" dirty="0" smtClean="0"/>
              <a:t>trabalhadores: concorrência entre trabalhadores, heterogeneidade </a:t>
            </a:r>
            <a:r>
              <a:rPr lang="pt-BR" sz="2400" dirty="0"/>
              <a:t>e </a:t>
            </a:r>
            <a:r>
              <a:rPr lang="pt-BR" sz="2400" dirty="0" smtClean="0"/>
              <a:t>divisão (aspectos que se agravam com terceirização e outras formas de contratação precária).</a:t>
            </a:r>
          </a:p>
          <a:p>
            <a:r>
              <a:rPr lang="pt-BR" sz="2400" dirty="0" smtClean="0"/>
              <a:t>Dificuldade de utilizar táticas como greves, paralisações, enfrentamentos diretos, em um cenário de extrema adversidade e insegurança.</a:t>
            </a:r>
          </a:p>
          <a:p>
            <a:r>
              <a:rPr lang="pt-BR" sz="2400" dirty="0" smtClean="0"/>
              <a:t>Cenário geral: redução do número de greves, pulverização de sindicatos e centrais, permanência ou queda nas taxas de sindicalização. Fragilização dos trabalhadores e de sua capacidade de luta. Atenção: </a:t>
            </a:r>
            <a:r>
              <a:rPr lang="pt-BR" sz="2400" dirty="0"/>
              <a:t>Tendência relativa de greves de terceirizados.</a:t>
            </a:r>
            <a:endParaRPr lang="pt-BR" sz="2400" dirty="0" smtClean="0"/>
          </a:p>
          <a:p>
            <a:r>
              <a:rPr lang="pt-BR" sz="2400" dirty="0" smtClean="0"/>
              <a:t>Certa resignação (“alternativa é colocar limites”=legitimar). Vacilações: PL Nº 1621/2007 (Vicentinho, alternativa a Mabel) também oferecia regulamentação das terceirizações. Controverso. Armadilha. </a:t>
            </a:r>
          </a:p>
          <a:p>
            <a:r>
              <a:rPr lang="pt-BR" sz="2400" dirty="0" smtClean="0"/>
              <a:t>Resistência dispersa, fragmentada ou adaptada. Como reagir e oferecer alternativas?</a:t>
            </a:r>
          </a:p>
          <a:p>
            <a:endParaRPr lang="pt-BR" sz="2400" dirty="0" smtClean="0"/>
          </a:p>
          <a:p>
            <a:pPr indent="540385" algn="just">
              <a:spcAft>
                <a:spcPts val="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3951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/>
          <p:cNvSpPr/>
          <p:nvPr/>
        </p:nvSpPr>
        <p:spPr>
          <a:xfrm>
            <a:off x="838200" y="5613009"/>
            <a:ext cx="1890932" cy="56395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Tipologia da precarização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err="1" smtClean="0"/>
              <a:t>Druck</a:t>
            </a:r>
            <a:r>
              <a:rPr lang="pt-BR" dirty="0" smtClean="0"/>
              <a:t> e Franco (2009):</a:t>
            </a:r>
          </a:p>
          <a:p>
            <a:pPr marL="514350" indent="-514350" algn="just">
              <a:buAutoNum type="arabicParenR"/>
            </a:pPr>
            <a:r>
              <a:rPr lang="pt-BR" i="1" dirty="0" smtClean="0"/>
              <a:t>vulnerabilidade </a:t>
            </a:r>
            <a:r>
              <a:rPr lang="pt-BR" i="1" dirty="0"/>
              <a:t>das formas de inserção e desigualdades </a:t>
            </a:r>
            <a:r>
              <a:rPr lang="pt-BR" i="1" dirty="0" smtClean="0"/>
              <a:t>sociais</a:t>
            </a:r>
          </a:p>
          <a:p>
            <a:pPr marL="514350" indent="-514350" algn="just">
              <a:buAutoNum type="arabicParenR"/>
            </a:pPr>
            <a:r>
              <a:rPr lang="pt-BR" i="1" dirty="0" smtClean="0"/>
              <a:t>intensificação do trabalho </a:t>
            </a:r>
            <a:r>
              <a:rPr lang="pt-BR" i="1" dirty="0"/>
              <a:t>e </a:t>
            </a:r>
            <a:r>
              <a:rPr lang="pt-BR" i="1" dirty="0" smtClean="0"/>
              <a:t>terceirização</a:t>
            </a:r>
          </a:p>
          <a:p>
            <a:pPr marL="514350" indent="-514350" algn="just">
              <a:buAutoNum type="arabicParenR"/>
            </a:pPr>
            <a:r>
              <a:rPr lang="pt-BR" i="1" dirty="0" smtClean="0"/>
              <a:t>insegurança e </a:t>
            </a:r>
            <a:r>
              <a:rPr lang="pt-BR" i="1" dirty="0"/>
              <a:t>saúde no </a:t>
            </a:r>
            <a:r>
              <a:rPr lang="pt-BR" i="1" dirty="0" smtClean="0"/>
              <a:t>trabalho</a:t>
            </a:r>
          </a:p>
          <a:p>
            <a:pPr marL="514350" indent="-514350" algn="just">
              <a:buAutoNum type="arabicParenR"/>
            </a:pPr>
            <a:r>
              <a:rPr lang="pt-BR" i="1" dirty="0" smtClean="0"/>
              <a:t>perda das identidades </a:t>
            </a:r>
            <a:r>
              <a:rPr lang="pt-BR" i="1" dirty="0"/>
              <a:t>individual e </a:t>
            </a:r>
            <a:r>
              <a:rPr lang="pt-BR" i="1" dirty="0" smtClean="0"/>
              <a:t>coletiva</a:t>
            </a:r>
          </a:p>
          <a:p>
            <a:pPr marL="514350" indent="-514350" algn="just">
              <a:buFont typeface="Arial" panose="020B0604020202020204" pitchFamily="34" charset="0"/>
              <a:buAutoNum type="arabicParenR"/>
            </a:pPr>
            <a:r>
              <a:rPr lang="pt-BR" i="1" dirty="0"/>
              <a:t>fragilização da organização dos trabalhadores</a:t>
            </a:r>
            <a:endParaRPr lang="pt-BR" dirty="0"/>
          </a:p>
          <a:p>
            <a:pPr marL="514350" indent="-514350" algn="just">
              <a:buAutoNum type="arabicParenR"/>
            </a:pPr>
            <a:r>
              <a:rPr lang="pt-BR" i="1" dirty="0" smtClean="0"/>
              <a:t>condenação </a:t>
            </a:r>
            <a:r>
              <a:rPr lang="pt-BR" i="1" dirty="0"/>
              <a:t>e </a:t>
            </a:r>
            <a:r>
              <a:rPr lang="pt-BR" i="1" dirty="0" smtClean="0"/>
              <a:t>descarte </a:t>
            </a:r>
            <a:r>
              <a:rPr lang="pt-BR" i="1" dirty="0"/>
              <a:t>do Direito do Trabalho</a:t>
            </a:r>
            <a:endParaRPr lang="pt-BR" dirty="0"/>
          </a:p>
          <a:p>
            <a:pPr marL="514350" indent="-514350" algn="just">
              <a:buAutoNum type="arabicParenR"/>
            </a:pPr>
            <a:endParaRPr lang="pt-BR" i="1" dirty="0" smtClean="0"/>
          </a:p>
          <a:p>
            <a:pPr marL="0" indent="0" algn="just">
              <a:buNone/>
            </a:pPr>
            <a:r>
              <a:rPr lang="pt-BR" i="1" dirty="0" smtClean="0"/>
              <a:t>Adicionamos: 7) perda na qualidade do serviço público prestado à população</a:t>
            </a:r>
          </a:p>
          <a:p>
            <a:pPr marL="514350" indent="-514350" algn="just">
              <a:buAutoNum type="arabicParenR"/>
            </a:pPr>
            <a:endParaRPr lang="pt-BR" dirty="0"/>
          </a:p>
          <a:p>
            <a:pPr marL="514350" indent="-514350" algn="just">
              <a:buAutoNum type="arabicParenR"/>
            </a:pPr>
            <a:endParaRPr lang="pt-BR" dirty="0" smtClean="0"/>
          </a:p>
          <a:p>
            <a:pPr marL="514350" indent="-514350" algn="just">
              <a:buAutoNum type="arabicParenR"/>
            </a:pPr>
            <a:endParaRPr lang="pt-BR" i="1" dirty="0" smtClean="0"/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2656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i="1" dirty="0" smtClean="0"/>
              <a:t>A organização </a:t>
            </a:r>
            <a:r>
              <a:rPr lang="pt-BR" i="1" dirty="0"/>
              <a:t>dos </a:t>
            </a:r>
            <a:r>
              <a:rPr lang="pt-BR" i="1" dirty="0" smtClean="0"/>
              <a:t>trabalhadores do IBGE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323557" y="1519311"/>
            <a:ext cx="11507372" cy="5036233"/>
          </a:xfrm>
        </p:spPr>
        <p:txBody>
          <a:bodyPr>
            <a:noAutofit/>
          </a:bodyPr>
          <a:lstStyle/>
          <a:p>
            <a:r>
              <a:rPr lang="pt-BR" sz="2400" dirty="0" smtClean="0"/>
              <a:t>Nível de sindicalização diferenciado em relação a outras entidades. Não significa ter menores dificuldades de organização.</a:t>
            </a:r>
          </a:p>
          <a:p>
            <a:r>
              <a:rPr lang="pt-BR" sz="2400" dirty="0" smtClean="0"/>
              <a:t>Extrema heterogeneidade: </a:t>
            </a:r>
            <a:r>
              <a:rPr lang="pt-BR" sz="2400" dirty="0" err="1" smtClean="0"/>
              <a:t>complexifica</a:t>
            </a:r>
            <a:r>
              <a:rPr lang="pt-BR" sz="2400" dirty="0" smtClean="0"/>
              <a:t> a pauta, a representação, adotar prioridades em cada momento político, unificar a categoria. Mas tudo é levado.</a:t>
            </a:r>
          </a:p>
          <a:p>
            <a:r>
              <a:rPr lang="pt-BR" sz="2400" dirty="0" smtClean="0"/>
              <a:t>Histórico importante de lutas e enfrentamentos, sem abandonar práticas tradicionais (resultado diferenciado em relação a qualquer alternativa). Cada ponto do contracheque, cada mudança nas relações de trabalho, veio de luta.</a:t>
            </a:r>
          </a:p>
          <a:p>
            <a:r>
              <a:rPr lang="pt-BR" sz="2400" dirty="0" smtClean="0"/>
              <a:t>Maiores dificuldades em um cenário de intensa repressão. Sem qualquer diálogo. </a:t>
            </a:r>
          </a:p>
          <a:p>
            <a:r>
              <a:rPr lang="pt-BR" sz="2400" dirty="0" smtClean="0"/>
              <a:t>Greve de 2014: enfrentamento direto com modelo de gestão, com precarização. Papel histórico (2015: outros setores dos SPF). Ousadia rendeu muitos problemas, maiores restrições, certo desânimo na categoria. </a:t>
            </a:r>
            <a:r>
              <a:rPr lang="pt-BR" sz="2400" dirty="0"/>
              <a:t>Desafio: organizar para a luta imediata. </a:t>
            </a:r>
          </a:p>
          <a:p>
            <a:r>
              <a:rPr lang="pt-BR" sz="2400" dirty="0" smtClean="0"/>
              <a:t>Cenário geral: insistentes na ideia de que é preciso organizar resistência contra a precarização dos serviços públicos (em todas as suas formas).</a:t>
            </a:r>
          </a:p>
          <a:p>
            <a:pPr indent="0" algn="just">
              <a:spcAft>
                <a:spcPts val="0"/>
              </a:spcAft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8907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6) Condenação </a:t>
            </a:r>
            <a:r>
              <a:rPr lang="pt-BR" dirty="0"/>
              <a:t>e </a:t>
            </a:r>
            <a:r>
              <a:rPr lang="pt-BR" dirty="0" smtClean="0"/>
              <a:t>descarte </a:t>
            </a:r>
            <a:r>
              <a:rPr lang="pt-BR" dirty="0"/>
              <a:t>do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Direito </a:t>
            </a:r>
            <a:r>
              <a:rPr lang="pt-BR" dirty="0"/>
              <a:t>do Trabalho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pt-BR" sz="2400" dirty="0" smtClean="0"/>
              <a:t>Ataque às formas </a:t>
            </a:r>
            <a:r>
              <a:rPr lang="pt-BR" sz="2400" dirty="0"/>
              <a:t>de regulamentação </a:t>
            </a:r>
            <a:r>
              <a:rPr lang="pt-BR" sz="2400" dirty="0" smtClean="0"/>
              <a:t>do Estado: leis </a:t>
            </a:r>
            <a:r>
              <a:rPr lang="pt-BR" sz="2400" dirty="0"/>
              <a:t>trabalhistas e sociais </a:t>
            </a:r>
            <a:r>
              <a:rPr lang="pt-BR" sz="2400" dirty="0" smtClean="0"/>
              <a:t>são violentamente </a:t>
            </a:r>
            <a:r>
              <a:rPr lang="pt-BR" sz="2400" dirty="0"/>
              <a:t>condenadas </a:t>
            </a:r>
            <a:r>
              <a:rPr lang="pt-BR" sz="2400" dirty="0" smtClean="0"/>
              <a:t>ou ignoradas em defesa da flexibilização.</a:t>
            </a:r>
          </a:p>
          <a:p>
            <a:r>
              <a:rPr lang="pt-BR" sz="2400" dirty="0" smtClean="0"/>
              <a:t>Desrespeito ao Direito do Trabalho (base = assimetria entre empregado e empregador) e seu princípio protetor</a:t>
            </a:r>
            <a:r>
              <a:rPr lang="pt-BR" sz="2400" dirty="0"/>
              <a:t>, </a:t>
            </a:r>
            <a:r>
              <a:rPr lang="pt-BR" sz="2400" dirty="0" smtClean="0"/>
              <a:t>que reconhece a desigualdade </a:t>
            </a:r>
            <a:r>
              <a:rPr lang="pt-BR" sz="2400" dirty="0"/>
              <a:t>e a </a:t>
            </a:r>
            <a:r>
              <a:rPr lang="pt-BR" sz="2400" dirty="0" smtClean="0"/>
              <a:t>inferioridade econômica </a:t>
            </a:r>
            <a:r>
              <a:rPr lang="pt-BR" sz="2400" dirty="0"/>
              <a:t>dos trabalhadores na </a:t>
            </a:r>
            <a:r>
              <a:rPr lang="pt-BR" sz="2400" dirty="0" smtClean="0"/>
              <a:t>sociedade capitalista (mais </a:t>
            </a:r>
            <a:r>
              <a:rPr lang="pt-BR" sz="2400" dirty="0"/>
              <a:t>forte </a:t>
            </a:r>
            <a:r>
              <a:rPr lang="pt-BR" sz="2400" dirty="0" smtClean="0"/>
              <a:t>atualmente) e exige mais </a:t>
            </a:r>
            <a:r>
              <a:rPr lang="pt-BR" sz="2400" dirty="0"/>
              <a:t>direitos e proteção </a:t>
            </a:r>
            <a:r>
              <a:rPr lang="pt-BR" sz="2400" dirty="0" smtClean="0"/>
              <a:t>social.</a:t>
            </a:r>
          </a:p>
          <a:p>
            <a:r>
              <a:rPr lang="pt-BR" sz="2400" dirty="0" smtClean="0"/>
              <a:t>Mudanças na legislação, questionamento do papel dos fiscais do trabalho ou do MPT, utilização de formas espúrias como trabalho infantil, análogo ao escravo, não decente, etc. = formas de avanço do capital sobre o trabalho, questionando instituições construídas pelo próprio sistema para impor freios. </a:t>
            </a:r>
          </a:p>
          <a:p>
            <a:r>
              <a:rPr lang="pt-BR" sz="2400" dirty="0" smtClean="0"/>
              <a:t>Ataques se intensificam em um cenário econômico de restrições (desculpa).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5631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Atentado aos direitos dos </a:t>
            </a:r>
            <a:br>
              <a:rPr lang="pt-BR" dirty="0" smtClean="0"/>
            </a:br>
            <a:r>
              <a:rPr lang="pt-BR" dirty="0" smtClean="0"/>
              <a:t>trabalhadores no IBGE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422031" y="1800665"/>
            <a:ext cx="11254154" cy="4376298"/>
          </a:xfrm>
        </p:spPr>
        <p:txBody>
          <a:bodyPr>
            <a:normAutofit fontScale="92500" lnSpcReduction="20000"/>
          </a:bodyPr>
          <a:lstStyle/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Ação combinada de governo e direção do Instituto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SRT: Governo se aproveita de uma fase de endurecimento da Justiça do Trabalho em relação às greves e as </a:t>
            </a:r>
            <a:r>
              <a:rPr lang="pt-BR" sz="2400" dirty="0" err="1" smtClean="0"/>
              <a:t>judicializa</a:t>
            </a:r>
            <a:r>
              <a:rPr lang="pt-BR" sz="2400" dirty="0" smtClean="0"/>
              <a:t>, buscando decisão desfavorável.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Caso dos grevistas demitidos: atentado aos preceitos constitucionais e à Lei de Greve. Contratados sob a Lei 8.745 não têm direito a organizar-se em torno de seus direitos e participar de processos grevistas? 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Lei 8.745: prevê contratação em caráter de excepcional interesse público. E no IBGE?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Pós-greve e suas retaliações: Ações </a:t>
            </a:r>
            <a:r>
              <a:rPr lang="pt-BR" sz="2400" dirty="0" err="1" smtClean="0"/>
              <a:t>anti-sindicais</a:t>
            </a:r>
            <a:r>
              <a:rPr lang="pt-BR" sz="2400" dirty="0" smtClean="0"/>
              <a:t>; inibição do direito à liberdade de organização e expressão coletiva; restrições a realização de assembleias (não pode fora deste horário, não pode sem autorização, não pode mais de uma, etc.); bloqueio de e-mails institucionais; etc.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Descumprimento do acordo de greve: objeto = recomposição dos trabalhos. Forma: mediante cumprimento de 20h (depois 15h) mensais. </a:t>
            </a:r>
          </a:p>
          <a:p>
            <a:pPr indent="540385" algn="just">
              <a:spcAft>
                <a:spcPts val="0"/>
              </a:spcAft>
            </a:pPr>
            <a:r>
              <a:rPr lang="pt-BR" sz="2400" dirty="0" smtClean="0"/>
              <a:t>Outros exemplos: Progressões; ressarcimento do auxílio saúde; GDIBGE aposentados; etc.</a:t>
            </a:r>
          </a:p>
          <a:p>
            <a:pPr indent="540385" algn="just">
              <a:spcAft>
                <a:spcPts val="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568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7) Perda </a:t>
            </a:r>
            <a:r>
              <a:rPr lang="pt-BR" dirty="0"/>
              <a:t>na qualidade do serviço público prestado à população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267286" y="1825625"/>
            <a:ext cx="11676185" cy="461737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pt-BR" sz="2400" dirty="0"/>
              <a:t>Para o caso específico do setor público, </a:t>
            </a:r>
            <a:r>
              <a:rPr lang="pt-BR" sz="2400" dirty="0" err="1"/>
              <a:t>precarizar</a:t>
            </a:r>
            <a:r>
              <a:rPr lang="pt-BR" sz="2400" dirty="0"/>
              <a:t> o trabalho ou sua forma concreta de execução significa alterar as condições de atendimento ou de prestação de um serviço à população e, portanto, </a:t>
            </a:r>
            <a:r>
              <a:rPr lang="pt-BR" sz="2400" dirty="0" err="1"/>
              <a:t>precarizar</a:t>
            </a:r>
            <a:r>
              <a:rPr lang="pt-BR" sz="2400" dirty="0"/>
              <a:t> o serviço público como um todo.</a:t>
            </a:r>
          </a:p>
          <a:p>
            <a:pPr>
              <a:lnSpc>
                <a:spcPct val="110000"/>
              </a:lnSpc>
            </a:pPr>
            <a:r>
              <a:rPr lang="pt-BR" sz="2400" dirty="0"/>
              <a:t>Se não há recursos – sob o ponto de vista estrutural, orçamentário ou humano – para prestar adequadamente um serviço, não pode-se esperar que ele seja efetuado da maneira adequada. </a:t>
            </a:r>
          </a:p>
          <a:p>
            <a:pPr>
              <a:lnSpc>
                <a:spcPct val="110000"/>
              </a:lnSpc>
            </a:pPr>
            <a:r>
              <a:rPr lang="pt-BR" sz="2400" dirty="0"/>
              <a:t>Ao substituir um servidor efetivo por um trabalhador </a:t>
            </a:r>
            <a:r>
              <a:rPr lang="pt-BR" sz="2400" dirty="0" err="1"/>
              <a:t>precarizado</a:t>
            </a:r>
            <a:r>
              <a:rPr lang="pt-BR" sz="2400" dirty="0"/>
              <a:t>, se está trabalhando com uma condição totalmente diferenciada de prestação de serviço. Perde-se experiência, conhecimento histórico acumulado, e se convive com o problema da inconstância, da instabilidade, da </a:t>
            </a:r>
            <a:r>
              <a:rPr lang="pt-BR" sz="2400" dirty="0" smtClean="0"/>
              <a:t>rotatividade, da lógica privada, questões que conspiram contra a própria essência do que deve ser o serviço público.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292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Risco institucional e de perda de qualidade nas informações do IBGE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indent="540385" algn="just"/>
            <a:r>
              <a:rPr lang="pt-BR" sz="2400" dirty="0" smtClean="0"/>
              <a:t>Exemplo do Ofício </a:t>
            </a:r>
            <a:r>
              <a:rPr lang="pt-BR" sz="2400" dirty="0"/>
              <a:t>IBGE/PR n</a:t>
            </a:r>
            <a:r>
              <a:rPr lang="pt-BR" sz="2400" u="sng" baseline="30000" dirty="0"/>
              <a:t>o</a:t>
            </a:r>
            <a:r>
              <a:rPr lang="pt-BR" sz="2400" dirty="0"/>
              <a:t>  </a:t>
            </a:r>
            <a:r>
              <a:rPr lang="pt-BR" sz="2400" dirty="0" smtClean="0"/>
              <a:t>104: “nossas atividades </a:t>
            </a:r>
            <a:r>
              <a:rPr lang="pt-BR" sz="2400" dirty="0"/>
              <a:t>encontram-se severamente </a:t>
            </a:r>
            <a:r>
              <a:rPr lang="pt-BR" sz="2400" dirty="0" smtClean="0"/>
              <a:t>ameaçadas”; “sujeitos </a:t>
            </a:r>
            <a:r>
              <a:rPr lang="pt-BR" sz="2400" dirty="0"/>
              <a:t>ao não cumprimento de nosso programa de trabalho, à ocorrência de erros nos resultados divulgados, a riscos concretos de cortes nas pesquisas do corrente ano e à perda de precisão e agilidade na coleta e disseminação dos </a:t>
            </a:r>
            <a:r>
              <a:rPr lang="pt-BR" sz="2400" dirty="0" smtClean="0"/>
              <a:t>dados”; “</a:t>
            </a:r>
            <a:r>
              <a:rPr lang="pt-BR" sz="2400" dirty="0"/>
              <a:t>os avanços institucionais e técnicos alcançados até aqui, como também a credibilidade institucional, podem ficar profundamente </a:t>
            </a:r>
            <a:r>
              <a:rPr lang="pt-BR" sz="2400" dirty="0" smtClean="0"/>
              <a:t>prejudicados”.</a:t>
            </a:r>
          </a:p>
          <a:p>
            <a:r>
              <a:rPr lang="pt-BR" sz="2400" dirty="0" smtClean="0"/>
              <a:t>“A </a:t>
            </a:r>
            <a:r>
              <a:rPr lang="pt-BR" sz="2400" dirty="0"/>
              <a:t>mudança tecnológica ocorrida nos anos 90, a generalização do uso da microinformática, a descentralização de parte das atividades de apuração, a introdução da automação nos processo de trabalho e a utilização maior de mão de obra temporária permitiram que, mesmo reduzindo o seu quadro de pessoal permanente, o IBGE mantivesse e ampliasse o seu programa de trabalho, o que não é mais possível em função do alto número de servidores que estão deixando o quadro ativo da Instituição</a:t>
            </a:r>
            <a:r>
              <a:rPr lang="pt-BR" sz="2400" dirty="0" smtClean="0"/>
              <a:t>.”</a:t>
            </a:r>
            <a:endParaRPr lang="pt-BR" sz="2400" dirty="0"/>
          </a:p>
          <a:p>
            <a:r>
              <a:rPr lang="pt-BR" sz="2400" dirty="0" smtClean="0"/>
              <a:t>“Como </a:t>
            </a:r>
            <a:r>
              <a:rPr lang="pt-BR" sz="2400" dirty="0"/>
              <a:t>já afirmamos, a redução do quadro de funcionários em tal magnitude será extremamente desastrosa para o IBGE e significará uma descontinuidade na sua produção de informações, com impactos que colocarão em risco a própria Instituição</a:t>
            </a:r>
            <a:r>
              <a:rPr lang="pt-BR" sz="2400" dirty="0" smtClean="0"/>
              <a:t>.”</a:t>
            </a:r>
            <a:endParaRPr lang="pt-BR" sz="2400" dirty="0"/>
          </a:p>
          <a:p>
            <a:pPr indent="540385" algn="just">
              <a:spcAft>
                <a:spcPts val="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026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Precarização do IBGE e a construção das estatísticas e informações oficiais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indent="540385" algn="just"/>
            <a:r>
              <a:rPr lang="pt-BR" sz="2400" dirty="0" smtClean="0"/>
              <a:t>Rotatividade</a:t>
            </a:r>
            <a:r>
              <a:rPr lang="pt-BR" sz="2400" dirty="0"/>
              <a:t>, </a:t>
            </a:r>
            <a:r>
              <a:rPr lang="pt-BR" sz="2400" dirty="0" smtClean="0"/>
              <a:t>necessidade </a:t>
            </a:r>
            <a:r>
              <a:rPr lang="pt-BR" sz="2400" dirty="0"/>
              <a:t>recorrente de treinamentos sem recursos </a:t>
            </a:r>
            <a:r>
              <a:rPr lang="pt-BR" sz="2400" dirty="0" smtClean="0"/>
              <a:t>para isso, instabilidade </a:t>
            </a:r>
            <a:r>
              <a:rPr lang="pt-BR" sz="2400" dirty="0"/>
              <a:t>na produção, </a:t>
            </a:r>
            <a:r>
              <a:rPr lang="pt-BR" sz="2400" dirty="0" smtClean="0"/>
              <a:t>dificuldade </a:t>
            </a:r>
            <a:r>
              <a:rPr lang="pt-BR" sz="2400" dirty="0"/>
              <a:t>de </a:t>
            </a:r>
            <a:r>
              <a:rPr lang="pt-BR" sz="2400" dirty="0" smtClean="0"/>
              <a:t>repassar conhecimentos sem concursos.</a:t>
            </a:r>
          </a:p>
          <a:p>
            <a:pPr indent="540385" algn="just"/>
            <a:r>
              <a:rPr lang="pt-BR" sz="2400" dirty="0" smtClean="0"/>
              <a:t>Ausência de supervisão e de controles adequados sobre o processo de construção das estatísticas oficiais.</a:t>
            </a:r>
          </a:p>
          <a:p>
            <a:pPr indent="540385" algn="just"/>
            <a:r>
              <a:rPr lang="pt-BR" sz="2400" dirty="0" smtClean="0"/>
              <a:t>Orçamento mutável de acordo com as condições econômicas e políticas, e dependente de convênios e projetos especiais. </a:t>
            </a:r>
          </a:p>
          <a:p>
            <a:pPr indent="0" algn="just">
              <a:buNone/>
            </a:pPr>
            <a:r>
              <a:rPr lang="pt-BR" sz="2400" dirty="0"/>
              <a:t>Tudo isso constrói um ambiente institucional inadequado à produção de estatísticas </a:t>
            </a:r>
            <a:r>
              <a:rPr lang="pt-BR" sz="2400" dirty="0" smtClean="0"/>
              <a:t>oficiais. Estabilidade é pressuposto para a construção do sistema estatístico e </a:t>
            </a:r>
            <a:r>
              <a:rPr lang="pt-BR" sz="2400" dirty="0" err="1" smtClean="0"/>
              <a:t>geocientífico</a:t>
            </a:r>
            <a:r>
              <a:rPr lang="pt-BR" sz="2400" dirty="0" smtClean="0"/>
              <a:t> do país, e para que de fato se tenha um retrato adequado da realidade brasileira.</a:t>
            </a:r>
          </a:p>
        </p:txBody>
      </p:sp>
    </p:spTree>
    <p:extLst>
      <p:ext uri="{BB962C8B-B14F-4D97-AF65-F5344CB8AC3E}">
        <p14:creationId xmlns:p14="http://schemas.microsoft.com/office/powerpoint/2010/main" val="321488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Precarização do IBGE e </a:t>
            </a:r>
            <a:r>
              <a:rPr lang="pt-BR" dirty="0" smtClean="0"/>
              <a:t>suas repercussões para a sociedade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pt-BR" sz="2400" dirty="0" smtClean="0"/>
              <a:t>A precarização do IBGE compromete </a:t>
            </a:r>
            <a:r>
              <a:rPr lang="pt-BR" sz="2400" dirty="0"/>
              <a:t>ou coloca em </a:t>
            </a:r>
            <a:r>
              <a:rPr lang="pt-BR" sz="2400" dirty="0" smtClean="0"/>
              <a:t>risco, entre outras questões: </a:t>
            </a:r>
            <a:endParaRPr lang="pt-BR" sz="2400" dirty="0"/>
          </a:p>
          <a:p>
            <a:pPr indent="540385" algn="just"/>
            <a:r>
              <a:rPr lang="pt-BR" sz="2400" dirty="0" smtClean="0"/>
              <a:t>Pesquisas e projetos que ficam engavetados, são suspensos ou adiados.</a:t>
            </a:r>
          </a:p>
          <a:p>
            <a:pPr indent="540385" algn="just"/>
            <a:r>
              <a:rPr lang="pt-BR" sz="2400" dirty="0" smtClean="0"/>
              <a:t>A </a:t>
            </a:r>
            <a:r>
              <a:rPr lang="pt-BR" sz="2400" dirty="0"/>
              <a:t>qualidade dos dados coletados.</a:t>
            </a:r>
          </a:p>
          <a:p>
            <a:pPr indent="540385" algn="just"/>
            <a:r>
              <a:rPr lang="pt-BR" sz="2400" dirty="0"/>
              <a:t>A consecução do adequado tratamento dos dados.</a:t>
            </a:r>
          </a:p>
          <a:p>
            <a:pPr indent="540385" algn="just"/>
            <a:r>
              <a:rPr lang="pt-BR" sz="2400" dirty="0"/>
              <a:t>A capacidade de análise dos dados.</a:t>
            </a:r>
          </a:p>
          <a:p>
            <a:pPr indent="540385" algn="just"/>
            <a:r>
              <a:rPr lang="pt-BR" sz="2400" dirty="0"/>
              <a:t>A segurança e o sigilo das informações. </a:t>
            </a:r>
          </a:p>
          <a:p>
            <a:pPr indent="0" algn="just">
              <a:buNone/>
            </a:pPr>
            <a:r>
              <a:rPr lang="pt-BR" sz="2400" dirty="0"/>
              <a:t>Portanto, o contexto de instabilidade nos recursos orçamentários e humanos e a piora nas relações de trabalho no IBGE não só </a:t>
            </a:r>
            <a:r>
              <a:rPr lang="pt-BR" sz="2400" dirty="0" smtClean="0"/>
              <a:t>têm </a:t>
            </a:r>
            <a:r>
              <a:rPr lang="pt-BR" sz="2400" dirty="0"/>
              <a:t>impactos negativos sobre os trabalhadores, como </a:t>
            </a:r>
            <a:r>
              <a:rPr lang="pt-BR" sz="2400" dirty="0" smtClean="0"/>
              <a:t>constroem um </a:t>
            </a:r>
            <a:r>
              <a:rPr lang="pt-BR" sz="2400" dirty="0"/>
              <a:t>ambiente desfavorável à instituição como um todo, com desdobramentos importantes para a sociedade brasileira. </a:t>
            </a:r>
          </a:p>
        </p:txBody>
      </p:sp>
    </p:spTree>
    <p:extLst>
      <p:ext uri="{BB962C8B-B14F-4D97-AF65-F5344CB8AC3E}">
        <p14:creationId xmlns:p14="http://schemas.microsoft.com/office/powerpoint/2010/main" val="14400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996" y="1"/>
            <a:ext cx="7788133" cy="687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72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1) Vulnerabilidade </a:t>
            </a:r>
            <a:r>
              <a:rPr lang="pt-BR" b="1" i="1" dirty="0"/>
              <a:t>das formas de inserção e desigualdades </a:t>
            </a:r>
            <a:r>
              <a:rPr lang="pt-BR" b="1" i="1" dirty="0" smtClean="0"/>
              <a:t>sociais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76775" y="1825625"/>
            <a:ext cx="11127545" cy="4603310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Precarização </a:t>
            </a:r>
            <a:r>
              <a:rPr lang="pt-BR" dirty="0"/>
              <a:t>das formas de ocupação e de direitos sociais e trabalhistas </a:t>
            </a:r>
            <a:endParaRPr lang="pt-BR" dirty="0" smtClean="0"/>
          </a:p>
          <a:p>
            <a:pPr algn="just"/>
            <a:r>
              <a:rPr lang="pt-BR" dirty="0" smtClean="0"/>
              <a:t>Trabalhadores em condições precárias: </a:t>
            </a:r>
          </a:p>
          <a:p>
            <a:pPr algn="just">
              <a:buFontTx/>
              <a:buChar char="-"/>
            </a:pPr>
            <a:r>
              <a:rPr lang="pt-BR" dirty="0" smtClean="0"/>
              <a:t>Ocupações </a:t>
            </a:r>
            <a:r>
              <a:rPr lang="pt-BR" dirty="0"/>
              <a:t>sem carteira assinada e, portanto, sem os direitos trabalhistas garantidos pelo emprego </a:t>
            </a:r>
            <a:r>
              <a:rPr lang="pt-BR" dirty="0" smtClean="0"/>
              <a:t>formal;</a:t>
            </a:r>
          </a:p>
          <a:p>
            <a:pPr algn="just">
              <a:buFontTx/>
              <a:buChar char="-"/>
            </a:pPr>
            <a:r>
              <a:rPr lang="pt-BR" dirty="0" smtClean="0"/>
              <a:t>Trabalhadores que não </a:t>
            </a:r>
            <a:r>
              <a:rPr lang="pt-BR" dirty="0"/>
              <a:t>contribuem para a previdência social, ou seja, estão sem nenhuma proteção social e </a:t>
            </a:r>
            <a:r>
              <a:rPr lang="pt-BR" dirty="0" smtClean="0"/>
              <a:t>trabalhista;</a:t>
            </a:r>
          </a:p>
          <a:p>
            <a:pPr marL="0" indent="0" algn="just">
              <a:buNone/>
            </a:pPr>
            <a:r>
              <a:rPr lang="pt-BR" dirty="0" smtClean="0"/>
              <a:t>Junto </a:t>
            </a:r>
            <a:r>
              <a:rPr lang="pt-BR" dirty="0"/>
              <a:t>aos desempregados, </a:t>
            </a:r>
            <a:r>
              <a:rPr lang="pt-BR" dirty="0" smtClean="0"/>
              <a:t>são classificados como precários </a:t>
            </a:r>
            <a:r>
              <a:rPr lang="pt-BR" dirty="0"/>
              <a:t>no que se refere aos direitos básicos do trabalho assalariado, segundo a regulamentação das leis </a:t>
            </a:r>
            <a:r>
              <a:rPr lang="pt-BR" dirty="0" smtClean="0"/>
              <a:t>brasileiras, o que indica uma realidade muito </a:t>
            </a:r>
            <a:r>
              <a:rPr lang="pt-BR" b="1" dirty="0" smtClean="0"/>
              <a:t>distante dos indicadores de trabalho decente </a:t>
            </a:r>
            <a:r>
              <a:rPr lang="pt-BR" dirty="0" smtClean="0"/>
              <a:t>definidos pela OIT. </a:t>
            </a:r>
          </a:p>
          <a:p>
            <a:pPr marL="0" indent="0" algn="just">
              <a:buNone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02899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Evolução do quadro de pessoal efetivo do IBGE – 1989-2014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699" y="1507808"/>
            <a:ext cx="9546512" cy="4486275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001744" y="6093322"/>
            <a:ext cx="70437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/>
              <a:t>Hoje, aos dados de abril, há 5.842 efetivos, ou pouco mais de 40% do número de servidores que havia em 1989.</a:t>
            </a:r>
            <a:endParaRPr lang="pt-BR" sz="2200" dirty="0"/>
          </a:p>
        </p:txBody>
      </p:sp>
      <p:sp>
        <p:nvSpPr>
          <p:cNvPr id="10" name="Retângulo 9"/>
          <p:cNvSpPr/>
          <p:nvPr/>
        </p:nvSpPr>
        <p:spPr>
          <a:xfrm>
            <a:off x="4979964" y="2064118"/>
            <a:ext cx="551453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/>
              <a:t>Queda mais significativa até meados dos anos 1990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2334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8623495" y="5134708"/>
            <a:ext cx="1280160" cy="59084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Evolução do quadro de pessoal efetivo do IBGE – 1989-2014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20396" y="6087836"/>
            <a:ext cx="90642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dirty="0" smtClean="0"/>
              <a:t>De meados </a:t>
            </a:r>
            <a:r>
              <a:rPr lang="pt-BR" sz="2200" dirty="0"/>
              <a:t>dos anos </a:t>
            </a:r>
            <a:r>
              <a:rPr lang="pt-BR" sz="2200" dirty="0" smtClean="0"/>
              <a:t>90 para cá, o </a:t>
            </a:r>
            <a:r>
              <a:rPr lang="pt-BR" sz="2200" dirty="0"/>
              <a:t>quadro total de pessoal ativo do Instituto não se </a:t>
            </a:r>
            <a:r>
              <a:rPr lang="pt-BR" sz="2200" dirty="0" smtClean="0"/>
              <a:t>altera </a:t>
            </a:r>
            <a:r>
              <a:rPr lang="pt-BR" sz="2200" dirty="0"/>
              <a:t>significativamente. </a:t>
            </a:r>
            <a:r>
              <a:rPr lang="pt-BR" sz="2200" dirty="0" smtClean="0"/>
              <a:t>Últimos anos: </a:t>
            </a:r>
            <a:r>
              <a:rPr lang="pt-BR" sz="2200" b="1" dirty="0" smtClean="0"/>
              <a:t>ampliação </a:t>
            </a:r>
            <a:r>
              <a:rPr lang="pt-BR" sz="2200" b="1" dirty="0"/>
              <a:t>do quadro </a:t>
            </a:r>
            <a:r>
              <a:rPr lang="pt-BR" sz="2200" b="1" dirty="0" smtClean="0"/>
              <a:t>total</a:t>
            </a:r>
            <a:r>
              <a:rPr lang="pt-BR" sz="2200" dirty="0" smtClean="0"/>
              <a:t>.</a:t>
            </a:r>
            <a:endParaRPr lang="pt-BR" sz="2200" dirty="0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936159"/>
              </p:ext>
            </p:extLst>
          </p:nvPr>
        </p:nvGraphicFramePr>
        <p:xfrm>
          <a:off x="220396" y="1690688"/>
          <a:ext cx="11751207" cy="4225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Planilha" r:id="rId5" imgW="5524344" imgH="2143036" progId="Excel.Sheet.8">
                  <p:embed/>
                </p:oleObj>
              </mc:Choice>
              <mc:Fallback>
                <p:oleObj name="Planilha" r:id="rId5" imgW="5524344" imgH="214303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96" y="1690688"/>
                        <a:ext cx="11751207" cy="4225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ângulo 5"/>
          <p:cNvSpPr/>
          <p:nvPr/>
        </p:nvSpPr>
        <p:spPr>
          <a:xfrm>
            <a:off x="9582150" y="5718504"/>
            <a:ext cx="2005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effectLst/>
                <a:latin typeface="ZapfElliptBT"/>
                <a:ea typeface="Times New Roman" panose="02020603050405020304" pitchFamily="18" charset="0"/>
                <a:cs typeface="ZapfElliptBT"/>
              </a:rPr>
              <a:t>1997-2014: 291%</a:t>
            </a:r>
            <a:endParaRPr lang="pt-BR" b="1" dirty="0"/>
          </a:p>
        </p:txBody>
      </p:sp>
      <p:cxnSp>
        <p:nvCxnSpPr>
          <p:cNvPr id="11" name="Conector angulado 10"/>
          <p:cNvCxnSpPr>
            <a:endCxn id="6" idx="1"/>
          </p:cNvCxnSpPr>
          <p:nvPr/>
        </p:nvCxnSpPr>
        <p:spPr>
          <a:xfrm>
            <a:off x="9284677" y="5725550"/>
            <a:ext cx="297473" cy="17762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Mudança na composição do quadro: </a:t>
            </a:r>
            <a:br>
              <a:rPr lang="pt-BR" b="1" i="1" dirty="0" smtClean="0"/>
            </a:br>
            <a:r>
              <a:rPr lang="pt-BR" b="1" i="1" dirty="0" smtClean="0"/>
              <a:t>mais precário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  <a:buFontTx/>
              <a:buChar char="-"/>
            </a:pPr>
            <a:r>
              <a:rPr lang="pt-BR" sz="11200" dirty="0"/>
              <a:t>Necessidade de mais trabalhadores: inserção de novos procedimentos e tecnologias no IBGE com intensificação do programa de trabalho, novas pesquisas e projetos, redução de prazos para coleta e disseminação, ampliação de amostras e expansão de abrangências territoriais. Atualmente: 225 divulgações de resultados/ano. </a:t>
            </a:r>
          </a:p>
          <a:p>
            <a:pPr algn="just">
              <a:lnSpc>
                <a:spcPct val="110000"/>
              </a:lnSpc>
              <a:spcAft>
                <a:spcPts val="0"/>
              </a:spcAft>
              <a:buFontTx/>
              <a:buChar char="-"/>
            </a:pPr>
            <a:r>
              <a:rPr lang="pt-BR" sz="11200" dirty="0"/>
              <a:t>Grande mudança (acelerada na última década): composição do quadro ativo do IBGE. Anteriormente: maioria absoluta de pessoal efetivo (1997: 85%); agora: metade da força de trabalho é formada por trabalhadores temporários (Abril/2015 = Ativos RJU: 5.842; Temporários: 5.359; Estagiários: 466).</a:t>
            </a:r>
          </a:p>
          <a:p>
            <a:pPr indent="540385" algn="just">
              <a:spcAft>
                <a:spcPts val="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466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Esvaziamento do quadro efetivo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433754" y="1690688"/>
            <a:ext cx="11324492" cy="5050300"/>
          </a:xfrm>
        </p:spPr>
        <p:txBody>
          <a:bodyPr>
            <a:noAutofit/>
          </a:bodyPr>
          <a:lstStyle/>
          <a:p>
            <a:r>
              <a:rPr lang="pt-BR" sz="2400" dirty="0"/>
              <a:t>Principais</a:t>
            </a:r>
            <a:r>
              <a:rPr lang="pt-BR" sz="2400" dirty="0">
                <a:ea typeface="Times New Roman" panose="02020603050405020304" pitchFamily="18" charset="0"/>
                <a:cs typeface="ZapfElliptBT"/>
              </a:rPr>
              <a:t> fatores de esvaziamento: aposentadorias; 20 anos sem concursos </a:t>
            </a:r>
            <a:r>
              <a:rPr lang="pt-BR" sz="2400" dirty="0" smtClean="0">
                <a:ea typeface="Times New Roman" panose="02020603050405020304" pitchFamily="18" charset="0"/>
                <a:cs typeface="ZapfElliptBT"/>
              </a:rPr>
              <a:t>públicos.</a:t>
            </a:r>
          </a:p>
          <a:p>
            <a:r>
              <a:rPr lang="pt-BR" sz="2400" dirty="0" smtClean="0">
                <a:ea typeface="Times New Roman" panose="02020603050405020304" pitchFamily="18" charset="0"/>
                <a:cs typeface="ZapfElliptBT"/>
              </a:rPr>
              <a:t>De 2011 até Março/2015 (IBGE): 1.679 servidores se aposentaram e 212 servidores solicitaram exoneração por outros motivos. Último concurso: ingressaram somente 659.</a:t>
            </a:r>
          </a:p>
          <a:p>
            <a:r>
              <a:rPr lang="pt-BR" sz="2400" dirty="0" smtClean="0">
                <a:ea typeface="Times New Roman" panose="02020603050405020304" pitchFamily="18" charset="0"/>
                <a:cs typeface="ZapfElliptBT"/>
              </a:rPr>
              <a:t>Quadro </a:t>
            </a:r>
            <a:r>
              <a:rPr lang="pt-BR" sz="2400" dirty="0">
                <a:ea typeface="Times New Roman" panose="02020603050405020304" pitchFamily="18" charset="0"/>
                <a:cs typeface="ZapfElliptBT"/>
              </a:rPr>
              <a:t>efetivo atual: 35% recebe abono de permanência; 42% (2.472 servidores) têm mais de 31 anos de serviço; 60% (3.517) têm mais de 26 anos de serviço. </a:t>
            </a:r>
          </a:p>
          <a:p>
            <a:r>
              <a:rPr lang="pt-BR" sz="2400" dirty="0">
                <a:ea typeface="Times New Roman" panose="02020603050405020304" pitchFamily="18" charset="0"/>
                <a:cs typeface="ZapfElliptBT"/>
              </a:rPr>
              <a:t>Março/2015 (IBGE): das 576 agências, 4 sem nenhum servidor efetivo; 23 só com um servidor; 180 com apenas 2; e 174 com 3 - 66% das agências funciona com até 3 servidores efetivos. </a:t>
            </a:r>
          </a:p>
          <a:p>
            <a:r>
              <a:rPr lang="pt-BR" sz="2400" dirty="0" err="1">
                <a:ea typeface="Times New Roman" panose="02020603050405020304" pitchFamily="18" charset="0"/>
                <a:cs typeface="ZapfElliptBT"/>
              </a:rPr>
              <a:t>UEs</a:t>
            </a:r>
            <a:r>
              <a:rPr lang="pt-BR" sz="2400" dirty="0">
                <a:ea typeface="Times New Roman" panose="02020603050405020304" pitchFamily="18" charset="0"/>
                <a:cs typeface="ZapfElliptBT"/>
              </a:rPr>
              <a:t>: somente 3 com proporção de temporários menor do que a de efetivos. Média geral nas UE: 60% de trabalhadores temporários. </a:t>
            </a:r>
          </a:p>
          <a:p>
            <a:r>
              <a:rPr lang="pt-BR" sz="2400" dirty="0">
                <a:ea typeface="Times New Roman" panose="02020603050405020304" pitchFamily="18" charset="0"/>
                <a:cs typeface="ZapfElliptBT"/>
              </a:rPr>
              <a:t>Quadro deve se agravar com as aposentadorias em curso, sem concurso. </a:t>
            </a:r>
            <a:endParaRPr lang="pt-BR" sz="2400" dirty="0" smtClean="0">
              <a:ea typeface="Times New Roman" panose="02020603050405020304" pitchFamily="18" charset="0"/>
              <a:cs typeface="ZapfElliptBT"/>
            </a:endParaRPr>
          </a:p>
          <a:p>
            <a:r>
              <a:rPr lang="pt-BR" sz="2400" dirty="0" smtClean="0">
                <a:ea typeface="Times New Roman" panose="02020603050405020304" pitchFamily="18" charset="0"/>
                <a:cs typeface="ZapfElliptBT"/>
              </a:rPr>
              <a:t>Novidade</a:t>
            </a:r>
            <a:r>
              <a:rPr lang="pt-BR" sz="2400" dirty="0">
                <a:ea typeface="Times New Roman" panose="02020603050405020304" pitchFamily="18" charset="0"/>
                <a:cs typeface="ZapfElliptBT"/>
              </a:rPr>
              <a:t>: APM em  municípios sem agência?</a:t>
            </a:r>
          </a:p>
        </p:txBody>
      </p:sp>
    </p:spTree>
    <p:extLst>
      <p:ext uri="{BB962C8B-B14F-4D97-AF65-F5344CB8AC3E}">
        <p14:creationId xmlns:p14="http://schemas.microsoft.com/office/powerpoint/2010/main" val="20381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Vulnerabilidade contratual e desigualdade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25624"/>
            <a:ext cx="10823917" cy="4490769"/>
          </a:xfrm>
        </p:spPr>
        <p:txBody>
          <a:bodyPr>
            <a:noAutofit/>
          </a:bodyPr>
          <a:lstStyle/>
          <a:p>
            <a:r>
              <a:rPr lang="pt-BR" sz="2600" dirty="0" smtClean="0"/>
              <a:t>Salário </a:t>
            </a:r>
            <a:r>
              <a:rPr lang="pt-BR" sz="2600" dirty="0"/>
              <a:t>inicial de um técnico do nível </a:t>
            </a:r>
            <a:r>
              <a:rPr lang="pt-BR" sz="2600" dirty="0" smtClean="0"/>
              <a:t>intermediário concursado:  R</a:t>
            </a:r>
            <a:r>
              <a:rPr lang="pt-BR" sz="2600" dirty="0"/>
              <a:t>$ </a:t>
            </a:r>
            <a:r>
              <a:rPr lang="pt-BR" sz="2600" dirty="0" smtClean="0"/>
              <a:t>3.319,45; com graduação, R</a:t>
            </a:r>
            <a:r>
              <a:rPr lang="pt-BR" sz="2600" dirty="0"/>
              <a:t>$ </a:t>
            </a:r>
            <a:r>
              <a:rPr lang="pt-BR" sz="2600" dirty="0" smtClean="0"/>
              <a:t>4.858,61. Folha de pagamento.</a:t>
            </a:r>
          </a:p>
          <a:p>
            <a:r>
              <a:rPr lang="pt-BR" sz="2600" dirty="0" smtClean="0"/>
              <a:t>Remuneração </a:t>
            </a:r>
            <a:r>
              <a:rPr lang="pt-BR" sz="2600" dirty="0"/>
              <a:t>do </a:t>
            </a:r>
            <a:r>
              <a:rPr lang="pt-BR" sz="2600" dirty="0" smtClean="0"/>
              <a:t>contratado </a:t>
            </a:r>
            <a:r>
              <a:rPr lang="pt-BR" sz="2600" dirty="0"/>
              <a:t>pela Lei </a:t>
            </a:r>
            <a:r>
              <a:rPr lang="pt-BR" sz="2600" dirty="0" smtClean="0"/>
              <a:t>8.745/1993: R</a:t>
            </a:r>
            <a:r>
              <a:rPr lang="pt-BR" sz="2600" dirty="0"/>
              <a:t>$ 1.020,00. </a:t>
            </a:r>
            <a:r>
              <a:rPr lang="pt-BR" sz="2600" dirty="0" smtClean="0"/>
              <a:t>Sai da verba de custeio das pesquisas (tratada como item de despesa de pesquisas). </a:t>
            </a:r>
          </a:p>
          <a:p>
            <a:r>
              <a:rPr lang="pt-BR" sz="2600" dirty="0" smtClean="0"/>
              <a:t>Nem </a:t>
            </a:r>
            <a:r>
              <a:rPr lang="pt-BR" sz="2600" dirty="0"/>
              <a:t>celetistas, nem estatutários – não percebem direitos como FGTS, seguro-desemprego, auxílio-saúde e outros benefícios concedidos aos trabalhadores do quadro </a:t>
            </a:r>
            <a:r>
              <a:rPr lang="pt-BR" sz="2600" dirty="0" smtClean="0"/>
              <a:t>efetivo, tais como a indenização de campo.</a:t>
            </a:r>
          </a:p>
          <a:p>
            <a:r>
              <a:rPr lang="pt-BR" sz="2600" dirty="0" smtClean="0"/>
              <a:t>Instabilidade: Contratos de até três anos (mudança recente, dez/2013). Avaliações </a:t>
            </a:r>
            <a:r>
              <a:rPr lang="pt-BR" sz="2600" dirty="0"/>
              <a:t>de desempenho mensais, </a:t>
            </a:r>
            <a:r>
              <a:rPr lang="pt-BR" sz="2600" dirty="0" smtClean="0"/>
              <a:t>aditamento. Assédio moral.</a:t>
            </a:r>
          </a:p>
          <a:p>
            <a:r>
              <a:rPr lang="pt-BR" sz="2600" dirty="0" smtClean="0"/>
              <a:t>Único direito em </a:t>
            </a:r>
            <a:r>
              <a:rPr lang="pt-BR" sz="2600" dirty="0"/>
              <a:t>caso de </a:t>
            </a:r>
            <a:r>
              <a:rPr lang="pt-BR" sz="2600" dirty="0" smtClean="0"/>
              <a:t>dispensa:  pagamento </a:t>
            </a:r>
            <a:r>
              <a:rPr lang="pt-BR" sz="2600" dirty="0"/>
              <a:t>de 13° e férias proporcionais, caso haja</a:t>
            </a:r>
            <a:r>
              <a:rPr lang="pt-BR" sz="2600" dirty="0" smtClean="0"/>
              <a:t>.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83119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i="1" dirty="0" smtClean="0"/>
              <a:t>Desigualdade/discriminação em funções semelhantes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150" y="6176963"/>
            <a:ext cx="2609850" cy="68580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indent="540385" algn="just"/>
            <a:r>
              <a:rPr lang="pt-BR" sz="2400" dirty="0"/>
              <a:t>Os trabalhadores temporários do IBGE assumem responsabilidades em quase todas as etapas do processo produtivo. Estão na coleta e no tratamento dos dados, nas áreas administrativas, </a:t>
            </a:r>
            <a:r>
              <a:rPr lang="pt-BR" sz="2400" dirty="0" smtClean="0"/>
              <a:t>e inclusive </a:t>
            </a:r>
            <a:r>
              <a:rPr lang="pt-BR" sz="2400" dirty="0"/>
              <a:t>na supervisão das pesquisas. </a:t>
            </a:r>
            <a:endParaRPr lang="pt-BR" sz="2400" dirty="0" smtClean="0"/>
          </a:p>
          <a:p>
            <a:pPr indent="540385" algn="just"/>
            <a:r>
              <a:rPr lang="pt-BR" sz="2400" dirty="0" smtClean="0"/>
              <a:t>Muitas </a:t>
            </a:r>
            <a:r>
              <a:rPr lang="pt-BR" sz="2400" dirty="0"/>
              <a:t>vezes, assumem responsabilidades materiais sobre equipamentos, dirigem carros, assumem funções gerenciais em agências de coleta e disseminação. </a:t>
            </a:r>
            <a:endParaRPr lang="pt-BR" sz="2400" dirty="0" smtClean="0"/>
          </a:p>
          <a:p>
            <a:pPr indent="540385" algn="just"/>
            <a:r>
              <a:rPr lang="pt-BR" sz="2400" dirty="0" smtClean="0"/>
              <a:t>Nas </a:t>
            </a:r>
            <a:r>
              <a:rPr lang="pt-BR" sz="2400" dirty="0"/>
              <a:t>agências sem servidores efetivos ou naquelas que contam com poucos servidores, podem chegar a assumir a totalidade das funções. </a:t>
            </a:r>
            <a:endParaRPr lang="pt-BR" sz="2400" dirty="0" smtClean="0"/>
          </a:p>
          <a:p>
            <a:pPr indent="540385" algn="just"/>
            <a:r>
              <a:rPr lang="pt-BR" sz="2400" dirty="0" smtClean="0"/>
              <a:t>A </a:t>
            </a:r>
            <a:r>
              <a:rPr lang="pt-BR" sz="2400" dirty="0"/>
              <a:t>maior parte das tarefas que desenvolvem sequer está prevista no edital do PSS ou no contrato que assinaram</a:t>
            </a:r>
            <a:r>
              <a:rPr lang="pt-BR" sz="2400" dirty="0" smtClean="0"/>
              <a:t>.</a:t>
            </a:r>
          </a:p>
          <a:p>
            <a:pPr indent="540385" algn="just"/>
            <a:r>
              <a:rPr lang="pt-BR" sz="2400" dirty="0" smtClean="0"/>
              <a:t>Mera substituição de força de trabalho efetiva por “mercadoria” mais barata.</a:t>
            </a:r>
            <a:endParaRPr lang="pt-BR" sz="2400" dirty="0"/>
          </a:p>
          <a:p>
            <a:pPr indent="540385" algn="just">
              <a:spcAft>
                <a:spcPts val="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248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3120</Words>
  <Application>Microsoft Office PowerPoint</Application>
  <PresentationFormat>Personalizar</PresentationFormat>
  <Paragraphs>146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9" baseType="lpstr">
      <vt:lpstr>Office Theme</vt:lpstr>
      <vt:lpstr>Planilha</vt:lpstr>
      <vt:lpstr>Precarização dos  serviços públicos:  o caso do IBGE</vt:lpstr>
      <vt:lpstr>Tipologia da precarização</vt:lpstr>
      <vt:lpstr>1) Vulnerabilidade das formas de inserção e desigualdades sociais</vt:lpstr>
      <vt:lpstr>Evolução do quadro de pessoal efetivo do IBGE – 1989-2014</vt:lpstr>
      <vt:lpstr>Evolução do quadro de pessoal efetivo do IBGE – 1989-2014</vt:lpstr>
      <vt:lpstr>Mudança na composição do quadro:  mais precário</vt:lpstr>
      <vt:lpstr>Esvaziamento do quadro efetivo</vt:lpstr>
      <vt:lpstr>Vulnerabilidade contratual e desigualdade</vt:lpstr>
      <vt:lpstr>Desigualdade/discriminação em funções semelhantes</vt:lpstr>
      <vt:lpstr>2) Intensificação do trabalho e terceirização</vt:lpstr>
      <vt:lpstr>Intensificação do trabalho no IBGE</vt:lpstr>
      <vt:lpstr>Intensificação do trabalho no IBGE</vt:lpstr>
      <vt:lpstr>Terceirização e outras  formas precárias no IBGE</vt:lpstr>
      <vt:lpstr>Terceirização e outras formas precárias no IBGE – condições diferenciadas</vt:lpstr>
      <vt:lpstr>3) Insegurança e saúde no trabalho</vt:lpstr>
      <vt:lpstr>Insegurança e saúde no trabalho</vt:lpstr>
      <vt:lpstr>4) Perda de identidade individual e coletiva</vt:lpstr>
      <vt:lpstr>Identidade individual e coletiva – Trabalhadores do IBGE</vt:lpstr>
      <vt:lpstr>5) Fragilização da organização dos trabalhadores</vt:lpstr>
      <vt:lpstr>A organização dos trabalhadores do IBGE</vt:lpstr>
      <vt:lpstr>6) Condenação e descarte do  Direito do Trabalho</vt:lpstr>
      <vt:lpstr>Atentado aos direitos dos  trabalhadores no IBGE</vt:lpstr>
      <vt:lpstr>7) Perda na qualidade do serviço público prestado à população</vt:lpstr>
      <vt:lpstr>Risco institucional e de perda de qualidade nas informações do IBGE</vt:lpstr>
      <vt:lpstr>Precarização do IBGE e a construção das estatísticas e informações oficiais</vt:lpstr>
      <vt:lpstr>Precarização do IBGE e suas repercussões para a sociedade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Precarização dos  serviços públicos:  o caso do IBGE</dc:title>
  <dc:creator>ASSIBGE</dc:creator>
  <cp:lastModifiedBy>User</cp:lastModifiedBy>
  <cp:revision>35</cp:revision>
  <cp:lastPrinted>2015-05-22T18:34:53Z</cp:lastPrinted>
  <dcterms:created xsi:type="dcterms:W3CDTF">2015-05-22T12:13:34Z</dcterms:created>
  <dcterms:modified xsi:type="dcterms:W3CDTF">2015-05-26T17:55:22Z</dcterms:modified>
</cp:coreProperties>
</file>